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9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3" r:id="rId23"/>
    <p:sldId id="284" r:id="rId24"/>
    <p:sldId id="285" r:id="rId25"/>
    <p:sldId id="287" r:id="rId26"/>
    <p:sldId id="289" r:id="rId27"/>
    <p:sldId id="290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«Личного кабинета застрахованного лица»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После этого становятся доступными для ввода персональные данные: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515"/>
            <a:ext cx="8229600" cy="45138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/>
              </a:rPr>
              <a:t>После этого необходимо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заполнить личные данные</a:t>
            </a:r>
            <a:endParaRPr lang="ru-RU" sz="2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515"/>
            <a:ext cx="8229600" cy="451389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/>
              </a:rPr>
              <a:t>После этого необходимо заполнить следующую форму</a:t>
            </a:r>
            <a:endParaRPr lang="ru-RU" sz="2400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48" y="1600200"/>
            <a:ext cx="7924103" cy="4708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rgbClr val="FFFF00"/>
                </a:solidFill>
              </a:rPr>
              <a:t>При выборе «продолжить»:введенные данные автоматически отправляются на обработку и проверку (процесс может занимать от нескольких минут до 5 суток):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48" y="1600200"/>
            <a:ext cx="7924103" cy="4708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FF00"/>
                </a:solidFill>
              </a:rPr>
              <a:t>По окончании проверки на указанный при регистрации номер телефона (или по электронной почте) будет отправлено SMS-сообщение о ее завершении.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48" y="1600200"/>
            <a:ext cx="7924103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Часть государственных услуг уже доступна для пользователя. Для получения полного доступа к государственным услугам, в том числе к «Личному кабинету застрахованного лица», необходимо подтвердить личность: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726" y="1600200"/>
            <a:ext cx="7150548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Личный кабинет застрахованного лица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9086"/>
            <a:ext cx="8229600" cy="459075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Зарегистрированные на портале </a:t>
            </a:r>
            <a:r>
              <a:rPr lang="ru-RU" sz="2700" dirty="0" err="1" smtClean="0">
                <a:solidFill>
                  <a:srgbClr val="FFFF00"/>
                </a:solidFill>
              </a:rPr>
              <a:t>госуслуг</a:t>
            </a:r>
            <a:r>
              <a:rPr lang="ru-RU" sz="2700" dirty="0" smtClean="0">
                <a:solidFill>
                  <a:srgbClr val="FFFF00"/>
                </a:solidFill>
              </a:rPr>
              <a:t> пользователи могут войти в «Личный кабинет» по ссылке «Вход»: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807" y="1600200"/>
            <a:ext cx="7330386" cy="47085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Вход в «Личный кабинет застрахованного лица» осуществляется через портал </a:t>
            </a:r>
            <a:r>
              <a:rPr lang="ru-RU" sz="2000" dirty="0" err="1" smtClean="0">
                <a:solidFill>
                  <a:srgbClr val="FFFF00"/>
                </a:solidFill>
              </a:rPr>
              <a:t>госуслуг</a:t>
            </a:r>
            <a:r>
              <a:rPr lang="ru-RU" sz="2000" dirty="0" smtClean="0">
                <a:solidFill>
                  <a:srgbClr val="FFFF00"/>
                </a:solidFill>
              </a:rPr>
              <a:t> по номеру мобильного телефона, СНИЛС или электронной почты: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807" y="1600200"/>
            <a:ext cx="7330386" cy="47085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При вводе логина и пароля открывается страница «Личного кабинета застрахованного лица»:</a:t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145" y="1600200"/>
            <a:ext cx="7311710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«Личный кабинет застрахованного лица» 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- один из ключевых сервисов по информированию граждан о сформированных пенсионных правах в режиме </a:t>
            </a:r>
            <a:r>
              <a:rPr lang="en-GB" sz="4400" dirty="0" smtClean="0">
                <a:solidFill>
                  <a:srgbClr val="FFFF00"/>
                </a:solidFill>
              </a:rPr>
              <a:t>online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</a:rPr>
              <a:t>В этом разделе доступна информация: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- о продолжительности страхового стажа по данным, предоставленным в составе отчетности в Пенсионный фонд,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- о количестве пенсионных баллов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996668" cy="492919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При нажатии на вкладку «Вариант пенсионного обеспечения в системе ОПС» становится доступной информация: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	- </a:t>
            </a:r>
            <a:r>
              <a:rPr lang="ru-RU" sz="1600" dirty="0" smtClean="0">
                <a:solidFill>
                  <a:srgbClr val="FFFF00"/>
                </a:solidFill>
              </a:rPr>
              <a:t>имеются ли пенсионные накопления,</a:t>
            </a: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	- </a:t>
            </a:r>
            <a:r>
              <a:rPr lang="ru-RU" sz="1600" dirty="0" smtClean="0">
                <a:solidFill>
                  <a:srgbClr val="FFFF00"/>
                </a:solidFill>
              </a:rPr>
              <a:t>какой страховщик их инвестирует,</a:t>
            </a: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	- об участии в программе государственного </a:t>
            </a:r>
            <a:r>
              <a:rPr lang="ru-RU" sz="1600" dirty="0" err="1" smtClean="0">
                <a:solidFill>
                  <a:srgbClr val="FFFF00"/>
                </a:solidFill>
              </a:rPr>
              <a:t>софинансирования</a:t>
            </a:r>
            <a:r>
              <a:rPr lang="ru-RU" sz="1600" dirty="0" smtClean="0">
                <a:solidFill>
                  <a:srgbClr val="FFFF00"/>
                </a:solidFill>
              </a:rPr>
              <a:t>: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</a:t>
            </a:r>
            <a:r>
              <a:rPr lang="ru-RU" sz="2000" dirty="0" smtClean="0">
                <a:solidFill>
                  <a:srgbClr val="FFFF00"/>
                </a:solidFill>
              </a:rPr>
              <a:t>ожно </a:t>
            </a:r>
            <a:r>
              <a:rPr lang="ru-RU" sz="2000" dirty="0" smtClean="0">
                <a:solidFill>
                  <a:srgbClr val="FFFF00"/>
                </a:solidFill>
              </a:rPr>
              <a:t>получить подробную информацию о периодах трудовой </a:t>
            </a:r>
            <a:r>
              <a:rPr lang="ru-RU" sz="2000" dirty="0" smtClean="0">
                <a:solidFill>
                  <a:srgbClr val="FFFF00"/>
                </a:solidFill>
              </a:rPr>
              <a:t>деятельности и местах работы </a:t>
            </a:r>
            <a:r>
              <a:rPr lang="ru-RU" sz="2000" dirty="0" smtClean="0">
                <a:solidFill>
                  <a:srgbClr val="FFFF00"/>
                </a:solidFill>
              </a:rPr>
              <a:t>(отдельно до 2002 года и после 2002 года), </a:t>
            </a:r>
            <a:r>
              <a:rPr lang="ru-RU" sz="2000" dirty="0" smtClean="0">
                <a:solidFill>
                  <a:srgbClr val="FFFF00"/>
                </a:solidFill>
              </a:rPr>
              <a:t>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размере начисленных работодателями страховых взносов, а также о </a:t>
            </a:r>
            <a:r>
              <a:rPr lang="ru-RU" sz="2000" dirty="0" smtClean="0">
                <a:solidFill>
                  <a:srgbClr val="FFFF00"/>
                </a:solidFill>
              </a:rPr>
              <a:t>количестве пенсионных баллов по периодам: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Все представленные в Личном кабинете сведения о пенсионных правах граждан сформированы на основе данных, которые ПФР получил от работодателей.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82696"/>
            <a:ext cx="7643866" cy="492603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700" dirty="0" smtClean="0">
                <a:solidFill>
                  <a:srgbClr val="FFFF00"/>
                </a:solidFill>
              </a:rPr>
              <a:t>По ссылке «Рассчитать будущую страховую пенсию»:</a:t>
            </a:r>
            <a:br>
              <a:rPr lang="ru-RU" sz="2700" dirty="0" smtClean="0">
                <a:solidFill>
                  <a:srgbClr val="FFFF00"/>
                </a:solidFill>
              </a:rPr>
            </a:b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Е</a:t>
            </a:r>
            <a:r>
              <a:rPr lang="ru-RU" dirty="0" smtClean="0">
                <a:solidFill>
                  <a:srgbClr val="FFFF00"/>
                </a:solidFill>
              </a:rPr>
              <a:t>сть </a:t>
            </a:r>
            <a:r>
              <a:rPr lang="ru-RU" dirty="0" smtClean="0">
                <a:solidFill>
                  <a:srgbClr val="FFFF00"/>
                </a:solidFill>
              </a:rPr>
              <a:t>возможность узнать, сколько пенсионных баллов может быть Вам начислено в 2015 году, а также воспользоваться усовершенствованной версией уже известного всем пенсионного калькулятора. С 2015 года калькулятор стал персональным!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Пенсионный калькулятор</a:t>
            </a:r>
            <a:endParaRPr lang="ru-RU" dirty="0"/>
          </a:p>
        </p:txBody>
      </p:sp>
      <p:pic>
        <p:nvPicPr>
          <p:cNvPr id="8" name="Содержимое 7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286676" cy="515352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Пенсионный калькулятор</a:t>
            </a:r>
            <a:endParaRPr lang="ru-RU" dirty="0"/>
          </a:p>
        </p:txBody>
      </p:sp>
      <p:pic>
        <p:nvPicPr>
          <p:cNvPr id="6" name="Содержимое 5" descr="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925231" cy="519392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Через «Личный кабинет застрахованного лица» можно направить обращение в ПФР, записаться на прием, заказать ряд документов: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145" y="1600200"/>
            <a:ext cx="7311710" cy="4708525"/>
          </a:xfrm>
        </p:spPr>
      </p:pic>
      <p:sp>
        <p:nvSpPr>
          <p:cNvPr id="7" name="Прямоугольник 6"/>
          <p:cNvSpPr/>
          <p:nvPr/>
        </p:nvSpPr>
        <p:spPr>
          <a:xfrm>
            <a:off x="3571868" y="5143512"/>
            <a:ext cx="1857388" cy="10001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8715375" cy="6429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 smtClean="0">
                <a:solidFill>
                  <a:srgbClr val="FFFF00"/>
                </a:solidFill>
              </a:rPr>
              <a:t>Личный кабинет застрахованного лица» 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позволяет в режиме </a:t>
            </a:r>
            <a:r>
              <a:rPr lang="en-US" sz="3200" b="1" dirty="0" smtClean="0">
                <a:solidFill>
                  <a:srgbClr val="FFFF00"/>
                </a:solidFill>
              </a:rPr>
              <a:t>online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увидеть свое будущее сегодня!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A400F-E8BD-4F98-8976-60F04C17EAD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7412" name="Picture 4" descr="C:\Users\2201\Pictures\пенсионер №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071813"/>
            <a:ext cx="4521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Как зарегистрироваться на сайте </a:t>
            </a:r>
            <a:r>
              <a:rPr lang="ru-RU" sz="3100" dirty="0" err="1" smtClean="0">
                <a:solidFill>
                  <a:srgbClr val="FFFF00"/>
                </a:solidFill>
              </a:rPr>
              <a:t>госуслуг</a:t>
            </a: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_docum\Мои рисунки\презентация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167588" cy="3782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Внести фамилию, имя и номер мобильного телефона или адрес электронной почты: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83916"/>
            <a:ext cx="8286808" cy="45301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Подтвердить номер мобильного телефона (или электронной почты). При регистрации через телефон на указанный номер придет SMS-сообщение с кодом </a:t>
            </a:r>
            <a:r>
              <a:rPr lang="ru-RU" sz="2000" dirty="0" smtClean="0">
                <a:solidFill>
                  <a:srgbClr val="FFFF00"/>
                </a:solidFill>
              </a:rPr>
              <a:t>подтверждения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515"/>
            <a:ext cx="8229600" cy="45138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Установить пароль для входа в систему. Пароль должен содержать буквы (только латинские), цифры и знаки пунктуации – всего не менее 8 символов.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29600" cy="50006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Заполнить личные данные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515"/>
            <a:ext cx="8229600" cy="45138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После этого необходимо зайти в свой личный кабинет (указать свой телефон или электронную почту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515"/>
            <a:ext cx="8229600" cy="45138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В открывшемся окне необходимо нажать «Перейти к редактированию»: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85860"/>
            <a:ext cx="8229600" cy="507209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396</TotalTime>
  <Words>399</Words>
  <PresentationFormat>Экран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Презентация  «Личного кабинета застрахованного лица»</vt:lpstr>
      <vt:lpstr>«Личный кабинет застрахованного лица»  - один из ключевых сервисов по информированию граждан о сформированных пенсионных правах в режиме online.</vt:lpstr>
      <vt:lpstr>Как зарегистрироваться на сайте госуслуг    </vt:lpstr>
      <vt:lpstr>Внести фамилию, имя и номер мобильного телефона или адрес электронной почты:</vt:lpstr>
      <vt:lpstr>Подтвердить номер мобильного телефона (или электронной почты). При регистрации через телефон на указанный номер придет SMS-сообщение с кодом подтверждения. </vt:lpstr>
      <vt:lpstr>Установить пароль для входа в систему. Пароль должен содержать буквы (только латинские), цифры и знаки пунктуации – всего не менее 8 символов.</vt:lpstr>
      <vt:lpstr>Заполнить личные данные</vt:lpstr>
      <vt:lpstr>После этого необходимо зайти в свой личный кабинет (указать свой телефон или электронную почту</vt:lpstr>
      <vt:lpstr>В открывшемся окне необходимо нажать «Перейти к редактированию»: </vt:lpstr>
      <vt:lpstr>После этого становятся доступными для ввода персональные данные: </vt:lpstr>
      <vt:lpstr>После этого необходимо заполнить личные данные</vt:lpstr>
      <vt:lpstr>После этого необходимо заполнить следующую форму</vt:lpstr>
      <vt:lpstr>При выборе «продолжить»:введенные данные автоматически отправляются на обработку и проверку (процесс может занимать от нескольких минут до 5 суток):  </vt:lpstr>
      <vt:lpstr>По окончании проверки на указанный при регистрации номер телефона (или по электронной почте) будет отправлено SMS-сообщение о ее завершении. </vt:lpstr>
      <vt:lpstr>Часть государственных услуг уже доступна для пользователя. Для получения полного доступа к государственным услугам, в том числе к «Личному кабинету застрахованного лица», необходимо подтвердить личность: </vt:lpstr>
      <vt:lpstr>Личный кабинет застрахованного лица </vt:lpstr>
      <vt:lpstr>Зарегистрированные на портале госуслуг пользователи могут войти в «Личный кабинет» по ссылке «Вход»: </vt:lpstr>
      <vt:lpstr>Вход в «Личный кабинет застрахованного лица» осуществляется через портал госуслуг по номеру мобильного телефона, СНИЛС или электронной почты:</vt:lpstr>
      <vt:lpstr>При вводе логина и пароля открывается страница «Личного кабинета застрахованного лица»: </vt:lpstr>
      <vt:lpstr>В этом разделе доступна информация: - о продолжительности страхового стажа по данным, предоставленным в составе отчетности в Пенсионный фонд, - о количестве пенсионных баллов </vt:lpstr>
      <vt:lpstr>При нажатии на вкладку «Вариант пенсионного обеспечения в системе ОПС» становится доступной информация:  - имеются ли пенсионные накопления,  - какой страховщик их инвестирует,  - об участии в программе государственного софинансирования:</vt:lpstr>
      <vt:lpstr>Можно получить подробную информацию о периодах трудовой деятельности и местах работы (отдельно до 2002 года и после 2002 года), о размере начисленных работодателями страховых взносов, а также о количестве пенсионных баллов по периодам: </vt:lpstr>
      <vt:lpstr>Все представленные в Личном кабинете сведения о пенсионных правах граждан сформированы на основе данных, которые ПФР получил от работодателей. </vt:lpstr>
      <vt:lpstr>   По ссылке «Рассчитать будущую страховую пенсию»: </vt:lpstr>
      <vt:lpstr>Пенсионный калькулятор</vt:lpstr>
      <vt:lpstr>Пенсионный калькулятор</vt:lpstr>
      <vt:lpstr>Через «Личный кабинет застрахованного лица» можно направить обращение в ПФР, записаться на прием, заказать ряд документов: </vt:lpstr>
      <vt:lpstr>«Личный кабинет застрахованного лица»  позволяет в режиме online  увидеть свое будущее сегодня!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0108 О.В. Колобаева</cp:lastModifiedBy>
  <cp:revision>53</cp:revision>
  <dcterms:modified xsi:type="dcterms:W3CDTF">2015-02-06T12:58:50Z</dcterms:modified>
</cp:coreProperties>
</file>